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80" r:id="rId17"/>
    <p:sldId id="268" r:id="rId18"/>
    <p:sldId id="281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82" r:id="rId29"/>
    <p:sldId id="283" r:id="rId30"/>
    <p:sldId id="284" r:id="rId31"/>
    <p:sldId id="285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9.xml"/><Relationship Id="rId8" Type="http://schemas.openxmlformats.org/officeDocument/2006/relationships/slide" Target="../slides/slide8.xml"/><Relationship Id="rId7" Type="http://schemas.openxmlformats.org/officeDocument/2006/relationships/slide" Target="../slides/slide7.xml"/><Relationship Id="rId6" Type="http://schemas.openxmlformats.org/officeDocument/2006/relationships/slide" Target="../slides/slide6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6" Type="http://schemas.openxmlformats.org/officeDocument/2006/relationships/slide" Target="../slides/slide24.xml"/><Relationship Id="rId15" Type="http://schemas.openxmlformats.org/officeDocument/2006/relationships/slide" Target="../slides/slide22.xml"/><Relationship Id="rId14" Type="http://schemas.openxmlformats.org/officeDocument/2006/relationships/slide" Target="../slides/slide20.xml"/><Relationship Id="rId13" Type="http://schemas.openxmlformats.org/officeDocument/2006/relationships/slide" Target="../slides/slide18.xml"/><Relationship Id="rId12" Type="http://schemas.openxmlformats.org/officeDocument/2006/relationships/slide" Target="../slides/slide17.xml"/><Relationship Id="rId11" Type="http://schemas.openxmlformats.org/officeDocument/2006/relationships/slide" Target="../slides/slide12.xml"/><Relationship Id="rId10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848226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ec9fa401&amp;cid=eec9fa401&amp;vtp=1">
            <a:hlinkClick r:id="rId3" action="ppaction://hlinksldjump"/>
          </p:cNvPr>
          <p:cNvSpPr/>
          <p:nvPr/>
        </p:nvSpPr>
        <p:spPr>
          <a:xfrm>
            <a:off x="206654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f5232c477&amp;cid=f5232c477&amp;vtp=1">
            <a:hlinkClick r:id="rId4" action="ppaction://hlinksldjump"/>
          </p:cNvPr>
          <p:cNvSpPr/>
          <p:nvPr/>
        </p:nvSpPr>
        <p:spPr>
          <a:xfrm>
            <a:off x="264261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823fcd535&amp;cid=823fcd535&amp;vtp=1">
            <a:hlinkClick r:id="rId5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0d80ce74&amp;cid=90d80ce74&amp;vtp=1">
            <a:hlinkClick r:id="rId6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06b74de2&amp;cid=506b74de2&amp;vtp=1">
            <a:hlinkClick r:id="rId7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e287a864d&amp;cid=e287a864d&amp;vtp=1">
            <a:hlinkClick r:id="rId8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af010017d&amp;cid=af010017d&amp;vtp=1">
            <a:hlinkClick r:id="rId9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b3c3d4aad&amp;cid=b3c3d4aad&amp;vtp=1">
            <a:hlinkClick r:id="rId10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f895f0d37&amp;cid=f895f0d37&amp;vtp=1">
            <a:hlinkClick r:id="rId11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fe42ed11a&amp;cid=fe42ed11a&amp;vtp=1">
            <a:hlinkClick r:id="rId12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1f114b9f0&amp;cid=1f114b9f0&amp;vtp=1">
            <a:hlinkClick r:id="rId13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8b015fd8a&amp;cid=8b015fd8a&amp;vtp=1">
            <a:hlinkClick r:id="rId14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e5639a60e&amp;cid=e5639a60e&amp;vtp=1">
            <a:hlinkClick r:id="rId15" action="ppaction://hlinksldjump"/>
          </p:cNvPr>
          <p:cNvSpPr/>
          <p:nvPr/>
        </p:nvSpPr>
        <p:spPr>
          <a:xfrm>
            <a:off x="897026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196b15a58&amp;cid=196b15a58&amp;vtp=1">
            <a:hlinkClick r:id="rId16" action="ppaction://hlinksldjump"/>
          </p:cNvPr>
          <p:cNvSpPr/>
          <p:nvPr/>
        </p:nvSpPr>
        <p:spPr>
          <a:xfrm>
            <a:off x="954633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9848226be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9848226be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课时评价作业（七）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《论语》十二章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29_1#af010017d?pid=38e6ee7e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C项，这里使用比喻论证，以“为山”和“平地”为喻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论说坚持不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懈的重要性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0_1#b3c3d4aad?pid=38e6ee7e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把下列句子翻译成现代汉语。（8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1_1#d00a46ec0?sp=1&amp;pid=b3c3d4aad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质胜文则野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文胜质则史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文质彬彬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然后君子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/>
          </a:p>
        </p:txBody>
      </p:sp>
      <p:sp>
        <p:nvSpPr>
          <p:cNvPr id="4" name="QB_4_AN.32_1#d00a46ec0.blank?pid=b3c3d4aad&amp;color=0,0,0&amp;vpa=17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质朴超过文采就会粗野鄙俗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文采超过质朴就会虚饰浮夸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。文质兼备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、配合适当，这才是君子。（“文”“质”“野”“史”各1分）</a:t>
            </a:r>
            <a:endParaRPr lang="en-US" altLang="zh-CN" sz="2800" dirty="0"/>
          </a:p>
        </p:txBody>
      </p:sp>
      <p:sp>
        <p:nvSpPr>
          <p:cNvPr id="5" name="QB_4_BD.33_1#35d841896?sp=1&amp;pid=b3c3d4aad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知者不惑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仁者不忧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勇者不惧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endParaRPr lang="en-US" altLang="zh-CN" sz="2800" dirty="0"/>
          </a:p>
        </p:txBody>
      </p:sp>
      <p:sp>
        <p:nvSpPr>
          <p:cNvPr id="6" name="QB_4_AN.34_1#35d841896.blank?pid=b3c3d4aad&amp;color=0,0,0&amp;vpa=18&amp;vtp=1&amp;bbb=1&amp;hb=1"/>
          <p:cNvSpPr/>
          <p:nvPr/>
        </p:nvSpPr>
        <p:spPr>
          <a:xfrm>
            <a:off x="612648" y="3683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明智的人不会迷惑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，仁德的人不会忧愁，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勇敢的人不会畏惧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知”“仁”“勇”各1分，句意1分）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5_1#f895f0d37?pid=38e6ee7e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36_1#12f5eb352?pid=f895f0d37&amp;color=0,0,0&amp;vtp=1&amp;bbb=1&amp;h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我们常引用《〈论语〉十二章》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来表示不要把自己的想法或主张强加给别人的意思。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《〈论语〉十二章》中，曾子认为只有理想远大、意志坚定的人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才能称为“士”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的句子是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4" name="QB_4_AN.37_1#12f5eb352.blank?pid=f895f0d37&amp;color=0,0,0&amp;vpa=19&amp;vtp=1&amp;bbb=1"/>
          <p:cNvSpPr/>
          <p:nvPr/>
        </p:nvSpPr>
        <p:spPr>
          <a:xfrm>
            <a:off x="7358730" y="10547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己所不欲</a:t>
            </a:r>
            <a:endParaRPr lang="en-US" altLang="zh-CN" sz="2800" dirty="0"/>
          </a:p>
        </p:txBody>
      </p:sp>
      <p:sp>
        <p:nvSpPr>
          <p:cNvPr id="5" name="QB_4_AN.38_1#12f5eb352.blank?pid=f895f0d37&amp;color=0,0,0&amp;vpa=20&amp;vtp=1&amp;bbb=1"/>
          <p:cNvSpPr/>
          <p:nvPr/>
        </p:nvSpPr>
        <p:spPr>
          <a:xfrm>
            <a:off x="9492330" y="10547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勿施于人</a:t>
            </a:r>
            <a:endParaRPr lang="en-US" altLang="zh-CN" sz="2800" dirty="0"/>
          </a:p>
        </p:txBody>
      </p:sp>
      <p:sp>
        <p:nvSpPr>
          <p:cNvPr id="7" name="QB_4_AN.40_1#12f5eb352.blank?pid=f895f0d37&amp;color=0,0,0&amp;vpa=21&amp;vtp=1&amp;bbb=1"/>
          <p:cNvSpPr/>
          <p:nvPr/>
        </p:nvSpPr>
        <p:spPr>
          <a:xfrm>
            <a:off x="4294855" y="29978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士不可以不弘毅</a:t>
            </a:r>
            <a:endParaRPr lang="en-US" altLang="zh-CN" sz="2800" dirty="0"/>
          </a:p>
        </p:txBody>
      </p:sp>
      <p:sp>
        <p:nvSpPr>
          <p:cNvPr id="8" name="QB_4_AN.41_1#12f5eb352.blank?pid=f895f0d37&amp;color=0,0,0&amp;vpa=22&amp;vtp=1&amp;bbb=1"/>
          <p:cNvSpPr/>
          <p:nvPr/>
        </p:nvSpPr>
        <p:spPr>
          <a:xfrm>
            <a:off x="7495255" y="29978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任重而道远</a:t>
            </a:r>
            <a:endParaRPr lang="en-US" altLang="zh-CN" sz="2800" dirty="0"/>
          </a:p>
        </p:txBody>
      </p:sp>
      <p:sp>
        <p:nvSpPr>
          <p:cNvPr id="9" name="QB_4_BD.42_1#e779356a3?pid=f895f0d37&amp;color=0,0,0&amp;vtp=1&amp;bbb=1&amp;hb=1"/>
          <p:cNvSpPr/>
          <p:nvPr/>
        </p:nvSpPr>
        <p:spPr>
          <a:xfrm>
            <a:off x="612648" y="3701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在《〈论语〉十二章》中，既强调榜样的良好作用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又强调自我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反思的句子是“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10" name="QB_4_AN.43_1#e779356a3.blank?pid=f895f0d37&amp;color=0,0,0&amp;vpa=23&amp;vtp=1&amp;bbb=1"/>
          <p:cNvSpPr/>
          <p:nvPr/>
        </p:nvSpPr>
        <p:spPr>
          <a:xfrm>
            <a:off x="2913729" y="43186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见贤思齐焉</a:t>
            </a:r>
            <a:endParaRPr lang="en-US" altLang="zh-CN" sz="2800" dirty="0"/>
          </a:p>
        </p:txBody>
      </p:sp>
      <p:sp>
        <p:nvSpPr>
          <p:cNvPr id="11" name="QB_4_AN.44_1#e779356a3.blank?pid=f895f0d37&amp;color=0,0,0&amp;vpa=24&amp;vtp=1&amp;bbb=1&amp;hb=1"/>
          <p:cNvSpPr/>
          <p:nvPr/>
        </p:nvSpPr>
        <p:spPr>
          <a:xfrm>
            <a:off x="612648" y="4318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见不贤而内自省也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写错字不得分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44a44ab7?pid=9848226be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45_1#8fd669f24?pid=644a44ab7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湖南长沙月考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子路问于孔子曰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君子亦有忧乎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君子之修行也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其未得之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则乐其意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又乐其治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是以有终身之乐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无一日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小人则不然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其未得也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患弗得之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既得之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又恐失之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有终身之忧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无一日之乐也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5_1#8fd669f24?pid=644a44ab7&amp;color=0,0,0&amp;vtp=1&amp;bbb=1&amp;hb=1"/>
          <p:cNvSpPr/>
          <p:nvPr/>
        </p:nvSpPr>
        <p:spPr>
          <a:xfrm>
            <a:off x="612648" y="468000"/>
            <a:ext cx="10963656" cy="588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孔子厄于陈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从者七日不食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子贡以所赍货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窃犯围而出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00" b="0" i="0" kern="0" spc="-9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告籴于野人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得米一石焉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仲由炊之于坏屋之下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有埃墨堕饭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颜回取而食之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子贡自井望见之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以为窃食也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入问孔子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仁人廉士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穷改节乎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改节即何称于仁廉哉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子贡曰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其不改节乎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子贡以所饭告孔子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信回之为仁久矣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虽汝有云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弗以疑也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其或者必有故乎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汝止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召颜回曰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畴昔予梦见先人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岂或启佑我哉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子炊而进饭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吾将进焉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向有埃墨堕饭中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欲置之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则不洁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欲弃之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回即食之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不可祭也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吾亦食之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颜回出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孔子顾谓二三子曰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吾之信回也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非待今日也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二三子由此乃服之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摘编自《孔子家语》）</a:t>
            </a:r>
            <a:endParaRPr lang="en-US" altLang="zh-CN" sz="2800" dirty="0"/>
          </a:p>
        </p:txBody>
      </p:sp>
      <p:sp>
        <p:nvSpPr>
          <p:cNvPr id="3" name="QM_3_BD.45_1#8fd669f24?pid=644a44ab7&amp;color=0,0,0&amp;vtp=1&amp;bbb=1&amp;hb=1&amp;zzd= 1"/>
          <p:cNvSpPr/>
          <p:nvPr/>
        </p:nvSpPr>
        <p:spPr>
          <a:xfrm>
            <a:off x="8239030" y="1014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45_1#8fd669f24?pid=644a44ab7&amp;color=0,0,0&amp;vtp=1&amp;bbb=1&amp;hb=1&amp;zzd= 1"/>
          <p:cNvSpPr/>
          <p:nvPr/>
        </p:nvSpPr>
        <p:spPr>
          <a:xfrm>
            <a:off x="771430" y="154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45_1#8fd669f24?pid=644a44ab7&amp;color=0,0,0&amp;vtp=1&amp;bbb=1&amp;hb=1&amp;zzd= 1"/>
          <p:cNvSpPr/>
          <p:nvPr/>
        </p:nvSpPr>
        <p:spPr>
          <a:xfrm>
            <a:off x="1127030" y="154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45_1#8fd669f24?pid=644a44ab7&amp;color=0,0,0&amp;vtp=1&amp;bbb=1&amp;hb=1&amp;zzd= 1"/>
          <p:cNvSpPr/>
          <p:nvPr/>
        </p:nvSpPr>
        <p:spPr>
          <a:xfrm>
            <a:off x="1482630" y="154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45_1#8fd669f24?pid=644a44ab7&amp;color=0,0,0&amp;vtp=1&amp;bbb=1&amp;hb=1&amp;zzd= 1"/>
          <p:cNvSpPr/>
          <p:nvPr/>
        </p:nvSpPr>
        <p:spPr>
          <a:xfrm>
            <a:off x="1838230" y="154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3_BD.45_1#8fd669f24?pid=644a44ab7&amp;color=0,0,0&amp;vtp=1&amp;bbb=1&amp;hb=1&amp;zzd= 1"/>
          <p:cNvSpPr/>
          <p:nvPr/>
        </p:nvSpPr>
        <p:spPr>
          <a:xfrm>
            <a:off x="2193830" y="154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5_2#8fd669f24?pid=644a44ab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故君子曰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财贿不多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衣食不赡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声色不妙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威势不行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非君子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之忧也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行善不多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申道不明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节志不立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德义不彰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君子耻焉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以贤人智士之于子孙也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厉之以志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弗厉以诈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劝之以正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弗劝以邪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示之以俭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弗示以奢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贻之以言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弗贻以财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是故董仲舒终身不问家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而疏广不遗赐金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子孙若贤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不待多富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若其不贤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则多以征怨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无德而贿丰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祸之胎也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45_2#8fd669f24?pid=644a44ab7&amp;color=0,0,0&amp;vtp=1&amp;bt=1&amp;bbb=1&amp;hb=1&amp;zzd= 4"/>
          <p:cNvSpPr/>
          <p:nvPr/>
        </p:nvSpPr>
        <p:spPr>
          <a:xfrm>
            <a:off x="1001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45_2#8fd669f24?pid=644a44ab7&amp;color=0,0,0&amp;vtp=1&amp;bt=1&amp;bbb=1&amp;hb=1&amp;zzd= 6"/>
          <p:cNvSpPr/>
          <p:nvPr/>
        </p:nvSpPr>
        <p:spPr>
          <a:xfrm>
            <a:off x="4327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5_2#8fd669f24?pid=644a44ab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昔曹羁有言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守天之聚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必施其德义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德义弗施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聚必有阙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今或家赈而贷乏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遗赈贫穷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恤矜疾苦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则必不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久居富矣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天道亏盈以益谦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故以仁义费于彼者天赏之于此以邪取于前者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衰之于后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摘编自《潜夫论·遏利》）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不：一作“可”。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6_1#fe42ed11a?sp=1&amp;pid=8fd669f24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以仁义费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于彼者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天赏之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以邪取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于前者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4_AN.47_1#fe42ed11a.blank?pid=8fd669f24&amp;color=0,0,0&amp;mp=1&amp;vpa=25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CEG（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4_AS.48_1#fe42ed11a?pid=8fd669f24&amp;color=0,0,0&amp;vtp=1&amp;bbb=1&amp;hb=1"/>
          <p:cNvSpPr/>
          <p:nvPr/>
        </p:nvSpPr>
        <p:spPr>
          <a:xfrm>
            <a:off x="612648" y="244101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“故”是句首连词，不能与后面的内容断开；“于彼者”“于前者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是后置的介词结构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，与其前面的动词“费”“取”之间不断开；两个“者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是句中表停顿的语气助词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，故C、G两处断开。“费于彼者”与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赏之于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”，“取于前者”与“衰之于后”，“彼此”“前后”在意思上相互照应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“衰之于后”的句式可知，应在“赏之于此”后停顿，即在E处断开。</a:t>
            </a:r>
            <a:endParaRPr lang="en-US" altLang="zh-CN" sz="2800" dirty="0"/>
          </a:p>
        </p:txBody>
      </p:sp>
      <p:sp>
        <p:nvSpPr>
          <p:cNvPr id="5" name="QB_4_BD.46_1#fe42ed11a?sp=1&amp;pid=8fd669f24&amp;color=0,0,0&amp;mp=1&amp;vtp=1&amp;bt=1&amp;bbb=1&amp;hb=1&amp;ib=1"/>
          <p:cNvSpPr/>
          <p:nvPr/>
        </p:nvSpPr>
        <p:spPr>
          <a:xfrm>
            <a:off x="9682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46_1#fe42ed11a?sp=1&amp;pid=8fd669f24&amp;color=0,0,0&amp;mp=1&amp;vtp=1&amp;bt=1&amp;bbb=1&amp;hb=1&amp;ib=1"/>
          <p:cNvSpPr/>
          <p:nvPr/>
        </p:nvSpPr>
        <p:spPr>
          <a:xfrm>
            <a:off x="26478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4_BD.46_1#fe42ed11a?sp=1&amp;pid=8fd669f24&amp;color=0,0,0&amp;mp=1&amp;vtp=1&amp;bt=1&amp;bbb=1&amp;hb=1&amp;ib=1"/>
          <p:cNvSpPr/>
          <p:nvPr/>
        </p:nvSpPr>
        <p:spPr>
          <a:xfrm>
            <a:off x="39511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46_1#fe42ed11a?sp=1&amp;pid=8fd669f24&amp;color=0,0,0&amp;mp=1&amp;vtp=1&amp;bt=1&amp;bbb=1&amp;hb=1&amp;ib=1"/>
          <p:cNvSpPr/>
          <p:nvPr/>
        </p:nvSpPr>
        <p:spPr>
          <a:xfrm>
            <a:off x="52544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46_1#fe42ed11a?sp=1&amp;pid=8fd669f24&amp;color=0,0,0&amp;mp=1&amp;vtp=1&amp;bt=1&amp;bbb=1&amp;hb=1&amp;ib=1"/>
          <p:cNvSpPr/>
          <p:nvPr/>
        </p:nvSpPr>
        <p:spPr>
          <a:xfrm>
            <a:off x="62228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46_1#fe42ed11a?sp=1&amp;pid=8fd669f24&amp;color=0,0,0&amp;mp=1&amp;vtp=1&amp;bt=1&amp;bbb=1&amp;hb=1&amp;ib=1"/>
          <p:cNvSpPr/>
          <p:nvPr/>
        </p:nvSpPr>
        <p:spPr>
          <a:xfrm>
            <a:off x="75071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46_1#fe42ed11a?sp=1&amp;pid=8fd669f24&amp;color=0,0,0&amp;mp=1&amp;vtp=1&amp;bt=1&amp;bbb=1&amp;hb=1&amp;ib=1"/>
          <p:cNvSpPr/>
          <p:nvPr/>
        </p:nvSpPr>
        <p:spPr>
          <a:xfrm>
            <a:off x="87723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46_1#fe42ed11a?sp=1&amp;pid=8fd669f24&amp;color=0,0,0&amp;mp=1&amp;vtp=1&amp;bt=1&amp;bbb=1&amp;hb=1&amp;ib=1"/>
          <p:cNvSpPr/>
          <p:nvPr/>
        </p:nvSpPr>
        <p:spPr>
          <a:xfrm>
            <a:off x="97407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1f114b9f0?pid=8fd669f24&amp;color=0,0,0&amp;vtp=1&amp;bt=1&amp;bbb=1&amp;h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下列对材料中加点的词句及相关内容的解说，不正确的一项是（3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0_1#1f114b9f0.bracket?pid=8fd669f24&amp;color=0,0,0&amp;vpa=26&amp;vtp=1"/>
          <p:cNvSpPr/>
          <p:nvPr/>
        </p:nvSpPr>
        <p:spPr>
          <a:xfrm>
            <a:off x="889666" y="1110747"/>
            <a:ext cx="5159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49_2#1f114b9f0.choices?pid=8fd669f24&amp;color=0,0,0&amp;vtp=1&amp;bbb=1&amp;hb=1"/>
          <p:cNvSpPr/>
          <p:nvPr/>
        </p:nvSpPr>
        <p:spPr>
          <a:xfrm>
            <a:off x="612648" y="17812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赍，送给，与“此所谓‘藉寇兵而赍盗粮’者也”（《谏逐客书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赍”意思相同。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“告籴于野人”与“寒于水”（《劝学》）的句式相同，但两个“于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思和用法不同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耻，以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为耻，与“敏而好学，不耻下问”（《论语》）的“耻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贻，遗留，与“静女其娈，贻我彤管”（《静女》）的“贻”意思不同。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1_1#1f114b9f0?pid=8fd669f2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A项，前者指“持有，携带”，后者指“送给、付与”。B项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都是状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语后置句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，两个“于”都是介词，前者指“向”，后者指“比”。C项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耻”都是意动用法，以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为耻。D项，前者指“遗留”，后者指“赠送”。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8e6ee7ec?pid=9848226be&amp;color=0,173,163&amp;vtp=1&amp;bt=1&amp;bbb=1"/>
          <p:cNvSpPr/>
          <p:nvPr/>
        </p:nvSpPr>
        <p:spPr>
          <a:xfrm>
            <a:off x="612648" y="466345"/>
            <a:ext cx="10963656" cy="7169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B_3_BD.1_1#eec9fa401?sp=1&amp;pid=38e6ee7ec&amp;color=0,0,0&amp;vtp=1&amp;bbb=1&amp;hb=1"/>
          <p:cNvSpPr/>
          <p:nvPr/>
        </p:nvSpPr>
        <p:spPr>
          <a:xfrm>
            <a:off x="612648" y="1166838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请写出文中空缺的字词。（5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君子食无求饱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居无求安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敏于事而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道而正焉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可谓好学也已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君子喻于义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曾子曰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士不可以不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任重而道远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仁以为己任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亦重乎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死而后已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不亦远乎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泰伯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譬如为山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未成一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吾止也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如平地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虽覆一篑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吾往也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3_AN.2_1#eec9fa401.bracket?pid=38e6ee7ec&amp;color=0,0,0&amp;vpa=1&amp;vtp=1"/>
          <p:cNvSpPr/>
          <p:nvPr/>
        </p:nvSpPr>
        <p:spPr>
          <a:xfrm>
            <a:off x="8730330" y="1809585"/>
            <a:ext cx="61595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</a:t>
            </a:r>
            <a:endParaRPr lang="en-US" altLang="zh-CN" sz="2800" dirty="0"/>
          </a:p>
        </p:txBody>
      </p:sp>
      <p:sp>
        <p:nvSpPr>
          <p:cNvPr id="5" name="QB_3_AN.3_1#eec9fa401.bracket?pid=38e6ee7ec&amp;color=0,0,0&amp;vpa=2&amp;vtp=1"/>
          <p:cNvSpPr/>
          <p:nvPr/>
        </p:nvSpPr>
        <p:spPr>
          <a:xfrm>
            <a:off x="5885530" y="3079585"/>
            <a:ext cx="61595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</a:t>
            </a:r>
            <a:endParaRPr lang="en-US" altLang="zh-CN" sz="2800" dirty="0"/>
          </a:p>
        </p:txBody>
      </p:sp>
      <p:sp>
        <p:nvSpPr>
          <p:cNvPr id="6" name="QB_3_AN.4_1#eec9fa401.bracket?pid=38e6ee7ec&amp;color=0,0,0&amp;vpa=3&amp;vtp=1&amp;bbb=1"/>
          <p:cNvSpPr/>
          <p:nvPr/>
        </p:nvSpPr>
        <p:spPr>
          <a:xfrm>
            <a:off x="5174330" y="3714585"/>
            <a:ext cx="97313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弘毅</a:t>
            </a:r>
            <a:endParaRPr lang="en-US" altLang="zh-CN" sz="2800" dirty="0"/>
          </a:p>
        </p:txBody>
      </p:sp>
      <p:sp>
        <p:nvSpPr>
          <p:cNvPr id="7" name="QB_3_AN.5_1#eec9fa401.bracket?pid=38e6ee7ec&amp;color=0,0,0&amp;vpa=4&amp;vtp=1"/>
          <p:cNvSpPr/>
          <p:nvPr/>
        </p:nvSpPr>
        <p:spPr>
          <a:xfrm>
            <a:off x="5885530" y="4984585"/>
            <a:ext cx="61595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篑</a:t>
            </a:r>
            <a:endParaRPr lang="en-US" altLang="zh-CN" sz="2800" dirty="0"/>
          </a:p>
        </p:txBody>
      </p:sp>
      <p:sp>
        <p:nvSpPr>
          <p:cNvPr id="8" name="QB_3_AN.6_1#eec9fa401.bracket?pid=38e6ee7ec&amp;color=0,0,0&amp;vpa=5&amp;vtp=1"/>
          <p:cNvSpPr/>
          <p:nvPr/>
        </p:nvSpPr>
        <p:spPr>
          <a:xfrm>
            <a:off x="9684417" y="4984585"/>
            <a:ext cx="61595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8b015fd8a?pid=8fd669f24&amp;color=0,0,0&amp;vtp=1&amp;bt=1&amp;bbb=1"/>
          <p:cNvSpPr/>
          <p:nvPr/>
        </p:nvSpPr>
        <p:spPr>
          <a:xfrm>
            <a:off x="612648" y="466344"/>
            <a:ext cx="111712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53_1#8b015fd8a.bracket?pid=8fd669f24&amp;color=0,0,0&amp;vpa=27&amp;vtp=1"/>
          <p:cNvSpPr/>
          <p:nvPr/>
        </p:nvSpPr>
        <p:spPr>
          <a:xfrm>
            <a:off x="107575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52_2#8b015fd8a.choices?pid=8fd669f24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颜回的仁德虽一直被孔子信任，却也受到他人的怀疑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孔子不听信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子贡的一面之词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，巧妙地弄清了真相，证明了颜回的清白。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君子修养品德，未成功之时，因有修养品德的追求而乐；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成功之后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为获得成功而乐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。所以，君子终生都喜悦快乐，没有忧愁。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材料二中阐述了古代贤人智士教育后代的理念和原则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其中蕴含了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以德为本”“节俭”“言传身教”等儒家思想精髓。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材料二引用曹羁之言，阐明了施行道德仁义的重要性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并指出了施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德于民的好处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，着重批判了现实社会中的不良现象。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4_1#8b015fd8a?pid=8fd669f2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D项，理解错误。根据后文“今或家赈而贷乏，遗赈贫穷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恤矜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疾苦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，则必不久居富矣”可知，这是着重教导人们，要为富而仁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义施于百姓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，才能够长久富贵。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5_1#e5639a60e?pid=8fd669f24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56_1#bcd607d9a?sp=1&amp;pid=e5639a60e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吾信回之为仁久矣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虽汝有云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弗以疑也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endParaRPr lang="en-US" altLang="zh-CN" sz="2800" dirty="0"/>
          </a:p>
        </p:txBody>
      </p:sp>
      <p:sp>
        <p:nvSpPr>
          <p:cNvPr id="4" name="QB_5_AN.57_1#bcd607d9a.blank?pid=e5639a60e&amp;color=0,0,0&amp;vpa=28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我相信颜回是仁德之人很久了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，虽然你这样说，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我还是不怀疑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为仁”“虽”“弗”各1分，大意1分）</a:t>
            </a:r>
            <a:endParaRPr lang="en-US" altLang="zh-CN" sz="2800" dirty="0"/>
          </a:p>
        </p:txBody>
      </p:sp>
      <p:sp>
        <p:nvSpPr>
          <p:cNvPr id="5" name="QB_5_AS.58_1#bcd607d9a?pid=e5639a60e&amp;color=0,0,0&amp;vtp=1&amp;bbb=1"/>
          <p:cNvSpPr/>
          <p:nvPr/>
        </p:nvSpPr>
        <p:spPr>
          <a:xfrm>
            <a:off x="612648" y="3066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“为仁”，是仁德之人；“虽”，虽然；“弗”，副词，不。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be41f9388?sp=1&amp;pid=e5639a60e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子孙若贤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不待多富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若其不贤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则多以征怨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800" dirty="0"/>
          </a:p>
        </p:txBody>
      </p:sp>
      <p:sp>
        <p:nvSpPr>
          <p:cNvPr id="3" name="QB_5_AN.60_1#be41f9388.blank?pid=e5639a60e&amp;color=0,0,0&amp;vpa=29&amp;vtp=1&amp;bbb=1&amp;hb=1"/>
          <p:cNvSpPr/>
          <p:nvPr/>
        </p:nvSpPr>
        <p:spPr>
          <a:xfrm>
            <a:off x="612648" y="1085220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子孙要是贤能的话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，就不会依靠祖上丰厚的财富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子孙要是不贤能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，财富再多也只会招致争夺和怨恨。（“贤”“待”“征怨”各1分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</p:txBody>
      </p:sp>
      <p:sp>
        <p:nvSpPr>
          <p:cNvPr id="4" name="QB_5_AS.61_1#be41f9388?pid=e5639a60e&amp;color=0,0,0&amp;vtp=1&amp;bbb=1"/>
          <p:cNvSpPr/>
          <p:nvPr/>
        </p:nvSpPr>
        <p:spPr>
          <a:xfrm>
            <a:off x="612648" y="3089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“贤”，贤能；“待”，依靠，依恃；“征怨”，争夺和怨恨。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196b15a58?sp=1&amp;pid=8fd669f24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两则材料都谈到了“忧”，请简要概括二者的不同。（3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67_1#196b15a58?pid=8fd669f24&amp;color=0,0,0&amp;vtp=1&amp;bbb=1&amp;hb=1"/>
          <p:cNvSpPr/>
          <p:nvPr/>
        </p:nvSpPr>
        <p:spPr>
          <a:xfrm>
            <a:off x="612648" y="4372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解答本题，首先要从两则材料中找到关于“忧”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的内容进行概括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然后再分析二者的不同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66_1#196b15a58?sp=1&amp;pid=8fd669f24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材料一的“忧”与“乐”相对。君子乐于修养品德，终身无忧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人患得患失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，终身有忧。②材料二的“忧”与“耻”相近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君子不以物质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享受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、权力大小为忧，而以行善不多、道义不能申明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节操和志向无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法立身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、道德仁义无法彰显为耻。（答出一点得1分，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2#196b15a58?pid=8fd669f24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子路问孔子说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：“君子也有忧愁的时候吗？”孔子说：“没有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修养品德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，在没成功之时，为他的想法而快乐；修养成功之后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他的成功而快乐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。因此一生都是快乐的，没有一天是忧愁的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小人却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不是这样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，在他没有得到的时候，担忧得不到；得到以后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又怕会失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。所以终身都是忧愁的，没有一天是快乐的。”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2#196b15a58?pid=8fd669f24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孔子受困于陈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、蔡之地，跟随的人七天吃不上饭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子贡带着随身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的物品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，偷偷跑出包围，请求农夫给他换些米，得到一石米。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仲由在一间破屋下煮饭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，有块烟灰掉到饭中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颜回把弄脏的饭取出来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吃了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。子贡在井边望见了，很不高兴，认为颜回在偷吃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他进屋问孔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：“仁人廉士，在困厄时会改变节操吗？”孔子说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改变节操还称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得上仁人廉士吗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？”子贡说：“像颜回这样的人，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他不会改变节操吧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：“是的。”子贡把颜回偷吃的事告诉了孔子。孔子说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我相信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颜回是仁德之人很久了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，虽然你这样说，我还是不怀疑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他那样做或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许一定有原因吧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？你待在这里，我去问问他。”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孔子把颜回叫进来说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2#196b15a58?pid=8fd669f24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前几天我梦见了祖先，这难道是祖先在启发、保佑我吗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你做好饭赶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快端上来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，我要进献给祖先。”颜回说：“刚才有烟灰掉入饭中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烟灰留在饭中则不干净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；假如扔掉饭，又很可惜。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所以我就把它吃了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这饭不能用来祭祀了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。”孔子说：“这样的话，我也会吃掉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颜回出去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，孔子回头对弟子们说：“我相信颜回，不是在今天啊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弟子们由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此佩服颜回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所以君子说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：“财富不多，衣食不充足，音乐美色不够美妙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权势无法实行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，不是君子所忧虑的。做的善事不多，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道义不能申明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2#196b15a58?pid=8fd669f24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节操和志向无法立身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，道德仁义无法彰显，君子以这为耻。”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所以圣贤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有智慧的人对于子孙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，用高远的志向勉励他们，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而不是勉励他们欺诈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用端正的品行劝导他们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，而不是劝导他们走歪门邪道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用勤俭来教导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，而不是用奢侈来教导他们；把金玉良言赠给他们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而不是把财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物赠给他们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。所以董仲舒一生不过问家事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疏广不把受赐的金子赠给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子孙要是贤能的话，就不会依靠祖上丰厚的财富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子孙要是不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贤能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，财富再多也只会招致争夺和怨恨。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没有德行却富于财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，是祸患的根源啊。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3_2#196b15a58?pid=8fd669f24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从前曹羁说过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：“守住上天赐予的财富，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就一定要施行道德仁义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不施行道德仁义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，财富一定会有所损失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现在有人家里富有而能借贷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给贫乏的人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，送东西救济贫困的人，体恤同情困苦的人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那么一定可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以长久地处于富有之中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。《周易》中讲：“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天道的规律就是减损盈满的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增补亏损的。”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所以因为道义在人的那一处亏损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上天就会在这一处补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偿他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；先前以不正当的手段获取的，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之后必会衰减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eec9fa401?sp=1&amp;pid=38e6ee7ec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者不惑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仁者不忧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勇者不惧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颜渊问仁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克己复礼为仁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一日克己复礼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天下归仁焉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为仁由己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而由人乎哉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颜渊曰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请问其目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非礼勿视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礼勿听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非礼勿言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非礼勿动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颜渊曰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回虽不敏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斯语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颜渊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子贡问曰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有一言而可以终身行之者乎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己所不欲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勿施于人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卫灵公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小子何莫学夫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》？《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之事父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多识于鸟兽草木之名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阳货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  <p:sp>
        <p:nvSpPr>
          <p:cNvPr id="3" name="QB_3_AN.7_1#eec9fa401.bracket?pid=38e6ee7ec&amp;color=0,0,0&amp;vpa=6&amp;vtp=1"/>
          <p:cNvSpPr/>
          <p:nvPr/>
        </p:nvSpPr>
        <p:spPr>
          <a:xfrm>
            <a:off x="3040729" y="480319"/>
            <a:ext cx="61595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</a:t>
            </a:r>
            <a:endParaRPr lang="en-US" altLang="zh-CN" sz="2800" dirty="0"/>
          </a:p>
        </p:txBody>
      </p:sp>
      <p:sp>
        <p:nvSpPr>
          <p:cNvPr id="4" name="QB_3_AN.8_1#eec9fa401.bracket?pid=38e6ee7ec&amp;color=0,0,0&amp;vpa=7&amp;vtp=1"/>
          <p:cNvSpPr/>
          <p:nvPr/>
        </p:nvSpPr>
        <p:spPr>
          <a:xfrm>
            <a:off x="9954292" y="2271019"/>
            <a:ext cx="61595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endParaRPr lang="en-US" altLang="zh-CN" sz="2800" dirty="0"/>
          </a:p>
        </p:txBody>
      </p:sp>
      <p:sp>
        <p:nvSpPr>
          <p:cNvPr id="5" name="QB_3_AN.9_1#eec9fa401.bracket?pid=38e6ee7ec&amp;color=0,0,0&amp;vpa=8&amp;vtp=1"/>
          <p:cNvSpPr/>
          <p:nvPr/>
        </p:nvSpPr>
        <p:spPr>
          <a:xfrm>
            <a:off x="10230517" y="3464819"/>
            <a:ext cx="61595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恕</a:t>
            </a:r>
            <a:endParaRPr lang="en-US" altLang="zh-CN" sz="2800" dirty="0"/>
          </a:p>
        </p:txBody>
      </p:sp>
      <p:sp>
        <p:nvSpPr>
          <p:cNvPr id="6" name="QB_3_AN.10_1#eec9fa401.bracket?pid=38e6ee7ec&amp;color=0,0,0&amp;vpa=9&amp;vtp=1"/>
          <p:cNvSpPr/>
          <p:nvPr/>
        </p:nvSpPr>
        <p:spPr>
          <a:xfrm>
            <a:off x="1816767" y="5255519"/>
            <a:ext cx="61595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</a:t>
            </a:r>
            <a:endParaRPr lang="en-US" altLang="zh-CN" sz="2800" dirty="0"/>
          </a:p>
        </p:txBody>
      </p:sp>
      <p:sp>
        <p:nvSpPr>
          <p:cNvPr id="7" name="QB_3_AN.11_1#eec9fa401.bracket?pid=38e6ee7ec&amp;color=0,0,0&amp;vpa=10&amp;vtp=1&amp;bbb=1"/>
          <p:cNvSpPr/>
          <p:nvPr/>
        </p:nvSpPr>
        <p:spPr>
          <a:xfrm>
            <a:off x="3494755" y="5255519"/>
            <a:ext cx="543718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迩（答错一处扣1分，扣完为止）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2_1#f5232c477?pid=38e6ee7e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下列句子中加点虚词的意义和用法，相同的一项是（3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3_1#f5232c477.bracket?pid=38e6ee7ec&amp;color=0,0,0&amp;vpa=11&amp;vtp=1"/>
          <p:cNvSpPr/>
          <p:nvPr/>
        </p:nvSpPr>
        <p:spPr>
          <a:xfrm>
            <a:off x="102368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2_2#f5232c477.choices?pid=38e6ee7ec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848735" algn="l"/>
                <a:tab pos="5741670" algn="l"/>
                <a:tab pos="848614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见不贤而内自省也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人而无信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文胜质则史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学而不思则罔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848735" algn="l"/>
                <a:tab pos="5741670" algn="l"/>
                <a:tab pos="848614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君子喻于义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勿施于人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请问其目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恕”乎</a:t>
            </a:r>
            <a:endParaRPr lang="en-US" altLang="zh-CN" sz="2800" dirty="0"/>
          </a:p>
        </p:txBody>
      </p:sp>
      <p:sp>
        <p:nvSpPr>
          <p:cNvPr id="5" name="QC_3_AS.14_1#f5232c477?pid=38e6ee7ec&amp;color=0,0,0&amp;vtp=1&amp;bbb=1&amp;hb=1"/>
          <p:cNvSpPr/>
          <p:nvPr/>
        </p:nvSpPr>
        <p:spPr>
          <a:xfrm>
            <a:off x="612648" y="243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A项，连词，表承接，就/连词，表假设，如果。B项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均为连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，表承接，就。C项，介词，引出谓语涉及的对象，不译/介词，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项，代词，代指仁德/副词，表推测，可译为“大概”。</a:t>
            </a:r>
            <a:endParaRPr lang="en-US" altLang="zh-CN" sz="2800" dirty="0"/>
          </a:p>
        </p:txBody>
      </p:sp>
      <p:sp>
        <p:nvSpPr>
          <p:cNvPr id="6" name="QC_3_BD.12_2#f5232c477.choices?pid=38e6ee7ec&amp;color=0,0,0&amp;vtp=1&amp;bbb=1&amp;zzd= 1"/>
          <p:cNvSpPr/>
          <p:nvPr/>
        </p:nvSpPr>
        <p:spPr>
          <a:xfrm>
            <a:off x="23621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2_2#f5232c477.choices?pid=38e6ee7ec&amp;color=0,0,0&amp;vtp=1&amp;bbb=1&amp;zzd= 1"/>
          <p:cNvSpPr/>
          <p:nvPr/>
        </p:nvSpPr>
        <p:spPr>
          <a:xfrm>
            <a:off x="497576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2_2#f5232c477.choices?pid=38e6ee7ec&amp;color=0,0,0&amp;vtp=1&amp;bbb=1&amp;zzd= 1"/>
          <p:cNvSpPr/>
          <p:nvPr/>
        </p:nvSpPr>
        <p:spPr>
          <a:xfrm>
            <a:off x="80837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2_2#f5232c477.choices?pid=38e6ee7ec&amp;color=0,0,0&amp;vtp=1&amp;bbb=1&amp;zzd= 1"/>
          <p:cNvSpPr/>
          <p:nvPr/>
        </p:nvSpPr>
        <p:spPr>
          <a:xfrm>
            <a:off x="10679970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2_2#f5232c477.choices?pid=38e6ee7ec&amp;color=0,0,0&amp;vtp=1&amp;bbb=1&amp;zzd= 3"/>
          <p:cNvSpPr/>
          <p:nvPr/>
        </p:nvSpPr>
        <p:spPr>
          <a:xfrm>
            <a:off x="23414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2_2#f5232c477.choices?pid=38e6ee7ec&amp;color=0,0,0&amp;vtp=1&amp;bbb=1&amp;zzd= 3"/>
          <p:cNvSpPr/>
          <p:nvPr/>
        </p:nvSpPr>
        <p:spPr>
          <a:xfrm>
            <a:off x="5331365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2_2#f5232c477.choices?pid=38e6ee7ec&amp;color=0,0,0&amp;vtp=1&amp;bbb=1&amp;zzd= 3"/>
          <p:cNvSpPr/>
          <p:nvPr/>
        </p:nvSpPr>
        <p:spPr>
          <a:xfrm>
            <a:off x="7748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2_2#f5232c477.choices?pid=38e6ee7ec&amp;color=0,0,0&amp;vtp=1&amp;bbb=1&amp;zzd= 3"/>
          <p:cNvSpPr/>
          <p:nvPr/>
        </p:nvSpPr>
        <p:spPr>
          <a:xfrm>
            <a:off x="925757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5_1#823fcd535?pid=38e6ee7e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下列句中加点的词语，意思和现代汉语相同的一项是（3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6_1#823fcd535.bracket?pid=38e6ee7ec&amp;color=0,0,0&amp;vpa=12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3_BD.15_2#823fcd535.choices?pid=38e6ee7ec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一日克己复礼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文质彬彬，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然后君子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文胜质则史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有一言而可以终身行之者乎</a:t>
            </a:r>
            <a:endParaRPr lang="en-US" altLang="zh-CN" sz="2800" dirty="0"/>
          </a:p>
        </p:txBody>
      </p:sp>
      <p:sp>
        <p:nvSpPr>
          <p:cNvPr id="5" name="QC_3_AS.17_1#823fcd535?pid=38e6ee7ec&amp;color=0,0,0&amp;vtp=1&amp;bbb=1&amp;hb=1"/>
          <p:cNvSpPr/>
          <p:nvPr/>
        </p:nvSpPr>
        <p:spPr>
          <a:xfrm>
            <a:off x="612648" y="24307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A、B、C三项中的加点词语，古今词义不同，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其古义分别为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；文质兼备、配合适当的样子；虚饰，浮夸。D项，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古今词义相同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意思是一生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，一辈子。</a:t>
            </a:r>
            <a:endParaRPr lang="en-US" altLang="zh-CN" sz="2800" dirty="0"/>
          </a:p>
        </p:txBody>
      </p:sp>
      <p:sp>
        <p:nvSpPr>
          <p:cNvPr id="6" name="QC_3_BD.15_2#823fcd535.choices?pid=38e6ee7ec&amp;color=0,0,0&amp;vtp=1&amp;bbb=1&amp;zzd= 1"/>
          <p:cNvSpPr/>
          <p:nvPr/>
        </p:nvSpPr>
        <p:spPr>
          <a:xfrm>
            <a:off x="12953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5_2#823fcd535.choices?pid=38e6ee7ec&amp;color=0,0,0&amp;vtp=1&amp;bbb=1&amp;zzd= 1"/>
          <p:cNvSpPr/>
          <p:nvPr/>
        </p:nvSpPr>
        <p:spPr>
          <a:xfrm>
            <a:off x="1650905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5_2#823fcd535.choices?pid=38e6ee7ec&amp;color=0,0,0&amp;vtp=1&amp;bbb=1&amp;zzd= 1"/>
          <p:cNvSpPr/>
          <p:nvPr/>
        </p:nvSpPr>
        <p:spPr>
          <a:xfrm>
            <a:off x="68645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5_2#823fcd535.choices?pid=38e6ee7ec&amp;color=0,0,0&amp;vtp=1&amp;bbb=1&amp;zzd= 1"/>
          <p:cNvSpPr/>
          <p:nvPr/>
        </p:nvSpPr>
        <p:spPr>
          <a:xfrm>
            <a:off x="72201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5_2#823fcd535.choices?pid=38e6ee7ec&amp;color=0,0,0&amp;vtp=1&amp;bbb=1&amp;zzd= 1"/>
          <p:cNvSpPr/>
          <p:nvPr/>
        </p:nvSpPr>
        <p:spPr>
          <a:xfrm>
            <a:off x="75757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5_2#823fcd535.choices?pid=38e6ee7ec&amp;color=0,0,0&amp;vtp=1&amp;bbb=1&amp;zzd= 1"/>
          <p:cNvSpPr/>
          <p:nvPr/>
        </p:nvSpPr>
        <p:spPr>
          <a:xfrm>
            <a:off x="7931372" y="17449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5_2#823fcd535.choices?pid=38e6ee7ec&amp;color=0,0,0&amp;vtp=1&amp;bbb=1&amp;zzd= 3"/>
          <p:cNvSpPr/>
          <p:nvPr/>
        </p:nvSpPr>
        <p:spPr>
          <a:xfrm>
            <a:off x="2697068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5_2#823fcd535.choices?pid=38e6ee7ec&amp;color=0,0,0&amp;vtp=1&amp;bbb=1&amp;zzd= 3"/>
          <p:cNvSpPr/>
          <p:nvPr/>
        </p:nvSpPr>
        <p:spPr>
          <a:xfrm>
            <a:off x="90188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5_2#823fcd535.choices?pid=38e6ee7ec&amp;color=0,0,0&amp;vtp=1&amp;bbb=1&amp;zzd= 3"/>
          <p:cNvSpPr/>
          <p:nvPr/>
        </p:nvSpPr>
        <p:spPr>
          <a:xfrm>
            <a:off x="9374410" y="240539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18_1#90d80ce74?pid=38e6ee7ec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下列对加点字的活用类型和意思的解说，不正确的一项是（3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19_1#90d80ce74.bracket?pid=38e6ee7ec&amp;color=0,0,0&amp;vpa=13&amp;vtp=1"/>
          <p:cNvSpPr/>
          <p:nvPr/>
        </p:nvSpPr>
        <p:spPr>
          <a:xfrm>
            <a:off x="902366" y="112166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18_2#90d80ce74.choices?pid=38e6ee7ec&amp;color=0,0,0&amp;vtp=1&amp;bbb=1"/>
          <p:cNvSpPr/>
          <p:nvPr/>
        </p:nvSpPr>
        <p:spPr>
          <a:xfrm>
            <a:off x="612648" y="1806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见不贤而内自省也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内：名词作状语，在心里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就有道而正焉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正：形容词作名词，正道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见贤思齐焉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齐：形容词作动词，向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譬如平地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平：形容词作动词，填平</a:t>
            </a:r>
            <a:endParaRPr lang="en-US" altLang="zh-CN" sz="2800" dirty="0"/>
          </a:p>
        </p:txBody>
      </p:sp>
      <p:sp>
        <p:nvSpPr>
          <p:cNvPr id="5" name="QC_3_AS.20_1#90d80ce74?pid=38e6ee7ec&amp;color=0,0,0&amp;vtp=1&amp;bbb=1"/>
          <p:cNvSpPr/>
          <p:nvPr/>
        </p:nvSpPr>
        <p:spPr>
          <a:xfrm>
            <a:off x="612648" y="442221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正：形容词作动词，匡正。</a:t>
            </a:r>
            <a:endParaRPr lang="en-US" altLang="zh-CN" sz="2800" dirty="0"/>
          </a:p>
        </p:txBody>
      </p:sp>
      <p:sp>
        <p:nvSpPr>
          <p:cNvPr id="6" name="QC_3_BD.18_2#90d80ce74.choices?pid=38e6ee7ec&amp;color=0,0,0&amp;vtp=1&amp;bbb=1&amp;zzd= 1"/>
          <p:cNvSpPr/>
          <p:nvPr/>
        </p:nvSpPr>
        <p:spPr>
          <a:xfrm>
            <a:off x="2717705" y="24664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3_BD.18_2#90d80ce74.choices?pid=38e6ee7ec&amp;color=0,0,0&amp;vtp=1&amp;bbb=1&amp;zzd= 3"/>
          <p:cNvSpPr/>
          <p:nvPr/>
        </p:nvSpPr>
        <p:spPr>
          <a:xfrm>
            <a:off x="2697068" y="31141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8_2#90d80ce74.choices?pid=38e6ee7ec&amp;color=0,0,0&amp;vtp=1&amp;bbb=1&amp;zzd= 5"/>
          <p:cNvSpPr/>
          <p:nvPr/>
        </p:nvSpPr>
        <p:spPr>
          <a:xfrm>
            <a:off x="2341468" y="37618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8_2#90d80ce74.choices?pid=38e6ee7ec&amp;color=0,0,0&amp;vtp=1&amp;bbb=1&amp;zzd= 7"/>
          <p:cNvSpPr/>
          <p:nvPr/>
        </p:nvSpPr>
        <p:spPr>
          <a:xfrm>
            <a:off x="2006505" y="44222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1_1#506b74de2?pid=38e6ee7e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下列各项中，句式特点与其他三项不同的一项是（3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2_1#506b74de2.bracket?pid=38e6ee7ec&amp;color=0,0,0&amp;vpa=14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3_BD.21_2#506b74de2.choices?pid=38e6ee7ec&amp;color=0,0,0&amp;vtp=1&amp;bbb=1"/>
          <p:cNvSpPr/>
          <p:nvPr/>
        </p:nvSpPr>
        <p:spPr>
          <a:xfrm>
            <a:off x="612648" y="10845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敏于事而慎于言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止，吾止也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可谓好学也已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克己复礼为仁</a:t>
            </a:r>
            <a:endParaRPr lang="en-US" altLang="zh-CN" sz="2800" dirty="0"/>
          </a:p>
        </p:txBody>
      </p:sp>
      <p:sp>
        <p:nvSpPr>
          <p:cNvPr id="5" name="QC_3_AS.23_1#506b74de2?pid=38e6ee7ec&amp;color=0,0,0&amp;vtp=1&amp;bbb=1"/>
          <p:cNvSpPr/>
          <p:nvPr/>
        </p:nvSpPr>
        <p:spPr>
          <a:xfrm>
            <a:off x="612648" y="243079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A项为状语后置句，其他三项均为判断句。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4_1#e287a864d?pid=38e6ee7e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下列对词语及相关内容的解说，不正确的一项是（3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5_1#e287a864d.bracket?pid=38e6ee7ec&amp;color=0,0,0&amp;vpa=15&amp;vtp=1"/>
          <p:cNvSpPr/>
          <p:nvPr/>
        </p:nvSpPr>
        <p:spPr>
          <a:xfrm>
            <a:off x="100590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3_BD.24_2#e287a864d.choices?pid=38e6ee7ec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“敏于事而慎于言”与“我虽不敏”（《齐桓晋文之事》）两句中的“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含义不同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“就有道而正焉”与“金就砺则利”（《劝学》）两句中的“就”含义不同。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“朝闻道”与“师道之不传也久矣”（《师说》）两句中的“道”含义不同。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“可以怨”与“如怨如慕”（《赤壁赋》）两句中的“怨”含义不同。</a:t>
            </a:r>
            <a:endParaRPr lang="en-US" altLang="zh-CN" sz="2800" dirty="0"/>
          </a:p>
        </p:txBody>
      </p:sp>
      <p:sp>
        <p:nvSpPr>
          <p:cNvPr id="5" name="QC_3_AS.26_1#e287a864d?pid=38e6ee7ec&amp;color=0,0,0&amp;vtp=1&amp;bbb=1&amp;hb=1"/>
          <p:cNvSpPr/>
          <p:nvPr/>
        </p:nvSpPr>
        <p:spPr>
          <a:xfrm>
            <a:off x="612648" y="43484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A项，勤勉/聪慧。B项，词义相同，都指接近、靠近。C项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义之道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/风尚。D项，讽刺时政/哀怨。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7_1#af010017d?pid=38e6ee7e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下列分析说明，不正确的一项是（3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3_AN.28_1#af010017d.bracket?pid=38e6ee7ec&amp;color=0,0,0&amp;vpa=16&amp;vtp=1"/>
          <p:cNvSpPr/>
          <p:nvPr/>
        </p:nvSpPr>
        <p:spPr>
          <a:xfrm>
            <a:off x="7379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3_BD.27_2#af010017d.choices?pid=38e6ee7e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《论语》采用简洁的语录体形式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通过师徒对话来传达人物的思想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，体现人物的情感活动。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“君子喻于义，小人喻于利”通过对比说理，使读者印象鲜明而深刻。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“譬如为山，未成一篑，止，吾止也。譬如平地，虽覆一篑，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吾往也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”运用对比说理，形象生动地阐述了学习要持之以恒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不可半途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而废的道理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，易于被读者理解并接受。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文中的许多句子都富有哲理，如“质胜文则野，文胜质则史”等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涵深刻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，充满智慧，给人以启迪。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6234</Words>
  <Application>WPS 演示</Application>
  <PresentationFormat>宽屏</PresentationFormat>
  <Paragraphs>323</Paragraphs>
  <Slides>29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2025-03-28T12:48:00Z</dcterms:created>
  <dcterms:modified xsi:type="dcterms:W3CDTF">2025-09-03T02:37:47Z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936FEE30282A42629430BECE4417556A_12</vt:lpwstr>
  </property>
  <property fmtid="{D5CDD505-2E9C-101B-9397-08002B2CF9AE}" pid="3" name="KSOProductBuildVer">
    <vt:lpwstr>2052-12.1.0.22529</vt:lpwstr>
  </property>
</Properties>
</file>